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1" d="100"/>
          <a:sy n="111" d="100"/>
        </p:scale>
        <p:origin x="1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36408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349821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269591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60817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123832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DE5B9ED-2469-45E9-955D-EC0E8A11C575}"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127492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DE5B9ED-2469-45E9-955D-EC0E8A11C575}" type="datetimeFigureOut">
              <a:rPr lang="ar-IQ" smtClean="0"/>
              <a:t>27/04/1440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396031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DE5B9ED-2469-45E9-955D-EC0E8A11C575}" type="datetimeFigureOut">
              <a:rPr lang="ar-IQ" smtClean="0"/>
              <a:t>27/04/1440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1542482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E5B9ED-2469-45E9-955D-EC0E8A11C575}" type="datetimeFigureOut">
              <a:rPr lang="ar-IQ" smtClean="0"/>
              <a:t>27/04/1440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371676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E5B9ED-2469-45E9-955D-EC0E8A11C575}"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34879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E5B9ED-2469-45E9-955D-EC0E8A11C575}"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3EEAE75-4142-447C-A423-7E4ABFA1B5C9}" type="slidenum">
              <a:rPr lang="ar-IQ" smtClean="0"/>
              <a:t>‹#›</a:t>
            </a:fld>
            <a:endParaRPr lang="ar-IQ"/>
          </a:p>
        </p:txBody>
      </p:sp>
    </p:spTree>
    <p:extLst>
      <p:ext uri="{BB962C8B-B14F-4D97-AF65-F5344CB8AC3E}">
        <p14:creationId xmlns:p14="http://schemas.microsoft.com/office/powerpoint/2010/main" val="190057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E5B9ED-2469-45E9-955D-EC0E8A11C575}" type="datetimeFigureOut">
              <a:rPr lang="ar-IQ" smtClean="0"/>
              <a:t>27/04/1440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EEAE75-4142-447C-A423-7E4ABFA1B5C9}" type="slidenum">
              <a:rPr lang="ar-IQ" smtClean="0"/>
              <a:t>‹#›</a:t>
            </a:fld>
            <a:endParaRPr lang="ar-IQ"/>
          </a:p>
        </p:txBody>
      </p:sp>
    </p:spTree>
    <p:extLst>
      <p:ext uri="{BB962C8B-B14F-4D97-AF65-F5344CB8AC3E}">
        <p14:creationId xmlns:p14="http://schemas.microsoft.com/office/powerpoint/2010/main" val="124836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مستطيل 3"/>
          <p:cNvSpPr/>
          <p:nvPr/>
        </p:nvSpPr>
        <p:spPr>
          <a:xfrm>
            <a:off x="3056467" y="1823668"/>
            <a:ext cx="6096000" cy="3785652"/>
          </a:xfrm>
          <a:prstGeom prst="rect">
            <a:avLst/>
          </a:prstGeom>
        </p:spPr>
        <p:txBody>
          <a:bodyPr>
            <a:spAutoFit/>
          </a:bodyPr>
          <a:lstStyle/>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مادة الإدارة التربوية</a:t>
            </a:r>
          </a:p>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p>
          <a:p>
            <a:pPr algn="ctr"/>
            <a:r>
              <a:rPr lang="ar-SA" sz="2000" b="1" dirty="0" smtClean="0">
                <a:latin typeface="Times New Roman" panose="02020603050405020304" pitchFamily="18" charset="0"/>
                <a:ea typeface="Times New Roman" panose="02020603050405020304" pitchFamily="18" charset="0"/>
                <a:cs typeface="Simplified Arabic" panose="02020603050405020304" pitchFamily="18" charset="-78"/>
              </a:rPr>
              <a:t>الموضوع / الإدارة بين المفهوم التقليدي والمفهوم الالكتروني</a:t>
            </a:r>
          </a:p>
          <a:p>
            <a:pPr algn="ctr"/>
            <a:endPar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a:endParaRPr lang="ar-SA" sz="20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ctr"/>
            <a:endPar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a:endParaRPr lang="ar-SA" sz="20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ctr"/>
            <a:endPar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a:r>
              <a:rPr lang="ar-SA" sz="2000" b="1" dirty="0" smtClean="0">
                <a:latin typeface="Times New Roman" panose="02020603050405020304" pitchFamily="18" charset="0"/>
                <a:ea typeface="Times New Roman" panose="02020603050405020304" pitchFamily="18" charset="0"/>
                <a:cs typeface="Simplified Arabic" panose="02020603050405020304" pitchFamily="18" charset="-78"/>
              </a:rPr>
              <a:t>اعداد </a:t>
            </a:r>
          </a:p>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م. وسام عماد عبد الغني</a:t>
            </a:r>
          </a:p>
          <a:p>
            <a:pPr algn="ctr"/>
            <a:endParaRPr lang="ar-SA" sz="2000" b="1" dirty="0">
              <a:latin typeface="Times New Roman" panose="02020603050405020304" pitchFamily="18" charset="0"/>
              <a:ea typeface="Times New Roman" panose="02020603050405020304" pitchFamily="18" charset="0"/>
              <a:cs typeface="Simplified Arabic" panose="02020603050405020304" pitchFamily="18" charset="-78"/>
            </a:endParaRPr>
          </a:p>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2018-2019</a:t>
            </a:r>
            <a:endParaRPr lang="en-US" sz="2000" dirty="0" smtClean="0">
              <a:effectLst/>
              <a:latin typeface="Times New Roman" panose="02020603050405020304" pitchFamily="18" charset="0"/>
              <a:ea typeface="Times New Roman" panose="02020603050405020304" pitchFamily="18" charset="0"/>
            </a:endParaRPr>
          </a:p>
        </p:txBody>
      </p:sp>
      <p:sp>
        <p:nvSpPr>
          <p:cNvPr id="5" name="مستطيل 4"/>
          <p:cNvSpPr/>
          <p:nvPr/>
        </p:nvSpPr>
        <p:spPr>
          <a:xfrm>
            <a:off x="7095067" y="299668"/>
            <a:ext cx="6096000" cy="1015663"/>
          </a:xfrm>
          <a:prstGeom prst="rect">
            <a:avLst/>
          </a:prstGeom>
        </p:spPr>
        <p:txBody>
          <a:bodyPr>
            <a:spAutoFit/>
          </a:bodyPr>
          <a:lstStyle/>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وزارة التعليم العالي والبحث العلمي </a:t>
            </a:r>
          </a:p>
          <a:p>
            <a:pPr algn="ctr"/>
            <a:r>
              <a:rPr lang="ar-SA" sz="2000" b="1" dirty="0" smtClean="0">
                <a:latin typeface="Times New Roman" panose="02020603050405020304" pitchFamily="18" charset="0"/>
                <a:ea typeface="Times New Roman" panose="02020603050405020304" pitchFamily="18" charset="0"/>
                <a:cs typeface="Simplified Arabic" panose="02020603050405020304" pitchFamily="18" charset="-78"/>
              </a:rPr>
              <a:t>جامعة ديالى </a:t>
            </a:r>
          </a:p>
          <a:p>
            <a:pPr algn="ct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كلية التربية للعلوم الصرفة / قسم الحاسبات</a:t>
            </a:r>
            <a:endParaRPr lang="en-US" sz="2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351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30201" y="428179"/>
            <a:ext cx="11489266" cy="5262979"/>
          </a:xfrm>
          <a:prstGeom prst="rect">
            <a:avLst/>
          </a:prstGeom>
        </p:spPr>
        <p:txBody>
          <a:bodyPr wrap="square">
            <a:spAutoFit/>
          </a:bodyPr>
          <a:lstStyle/>
          <a:p>
            <a:pPr algn="just">
              <a:lnSpc>
                <a:spcPct val="150000"/>
              </a:lnSpc>
            </a:pPr>
            <a:r>
              <a:rPr lang="ar-SA" sz="1600" b="1" dirty="0" smtClean="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الإدارة بين المفهوم التقليدي والمفهوم الإلكتروني:</a:t>
            </a:r>
            <a:endParaRPr lang="en-US" sz="1200" dirty="0" smtClean="0">
              <a:solidFill>
                <a:srgbClr val="C00000"/>
              </a:solidFill>
              <a:effectLst/>
              <a:latin typeface="Times New Roman" panose="02020603050405020304" pitchFamily="18" charset="0"/>
              <a:ea typeface="Times New Roman" panose="02020603050405020304" pitchFamily="18" charset="0"/>
            </a:endParaRPr>
          </a:p>
          <a:p>
            <a:pPr algn="just">
              <a:lnSpc>
                <a:spcPct val="150000"/>
              </a:lnSpc>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استخدام مصطلح الإدارة التقليدية في التعليم ليعبر عن الأفراد الذين يمارسون الأعمال الإدارية في المؤسسات التربوية، كما استخدم ليدل على الوظيفة أو المركز الذي يشغله هؤلاء الأفراد، كما تم التعبير عن الإدارة التقليدية أيضاً بأنها علم أو فن أو نظام، يتم من خلاله الوصول إلى الهدف بأحسن الوسائل وبالتكاليف الملائمة وفي الوقت الملائم بالاستخدام الأمثل للإمكانيات المتاحة، وفي الإدارة التقليدية تظهر هيمنة فئة من الأفراد في منظمة ما على أعمال الآخرين من خلال القيام بالعديد من الوظائف وذلك وصولاً لتحقيق الأهداف المرجوة.</a:t>
            </a:r>
            <a:endParaRPr lang="en-US" sz="1200" dirty="0" smtClean="0">
              <a:effectLst/>
              <a:latin typeface="Times New Roman" panose="02020603050405020304" pitchFamily="18" charset="0"/>
              <a:ea typeface="Times New Roman" panose="02020603050405020304" pitchFamily="18" charset="0"/>
            </a:endParaRPr>
          </a:p>
          <a:p>
            <a:pPr algn="just">
              <a:lnSpc>
                <a:spcPct val="150000"/>
              </a:lnSpc>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أما الإدارة الإلكترونية في التعليم فما هي إلا نمط جديد من أنماط الإدارة التعليمية، ترك آثاره الواسعة على المؤسسات التربوية ومجالات عملها، واستراتيجياتها، ووظائفها، والواقع أن هذه التأثيرات لا تعود فقط إلى البعد التكنولوجي المتمثل بالتكنولوجيات الرقمية، وإنما تعود أيضاً إلى البعد الإداري المتمثل بتطوير المفاهيم الإدارية التي تراكمت لعقود عديدة، وأصبحت تعمل على تحقيق المزيد من المرونة الإدارية في التفويض، والتمكين الإداري.</a:t>
            </a:r>
            <a:endParaRPr lang="en-US" sz="1200" dirty="0" smtClean="0">
              <a:effectLst/>
              <a:latin typeface="Times New Roman" panose="02020603050405020304" pitchFamily="18" charset="0"/>
              <a:ea typeface="Times New Roman" panose="02020603050405020304" pitchFamily="18" charset="0"/>
            </a:endParaRPr>
          </a:p>
          <a:p>
            <a:pPr algn="just">
              <a:lnSpc>
                <a:spcPct val="150000"/>
              </a:lnSpc>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ومن خلال ما سبق ، فإنه يمكن تقسيم مصطلح الإدارة الإلكترونية إلى قسمين، أولهما الإدارة، وهو يعبر عن نشاط إنجاز الأعمال من خلال جهود الآخرين لتحقيق الأهداف المرجوة، وثانيهما الإلكترونية من خلال ما يلي:</a:t>
            </a:r>
            <a:endParaRPr lang="en-US" sz="1200"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cs"/>
              <a:buAutoNum type="arabic2Minus"/>
              <a:tabLst>
                <a:tab pos="914400" algn="l"/>
              </a:tabLs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الانتقال من إدارة الأشياء إلى إدارة الرقميات.</a:t>
            </a:r>
            <a:endParaRPr lang="en-US" sz="1200"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cs"/>
              <a:buAutoNum type="arabic2Minus"/>
              <a:tabLst>
                <a:tab pos="914400" algn="l"/>
              </a:tabLs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الانتقال من الإدارة المباشرة إلى الإدارة عن بعد.</a:t>
            </a:r>
            <a:endParaRPr lang="en-US" sz="1200"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cs"/>
              <a:buAutoNum type="arabic2Minus"/>
              <a:tabLst>
                <a:tab pos="914400" algn="l"/>
              </a:tabLs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الانتقال من التنظيم الهرمي إلى التنظيم الشبكي.</a:t>
            </a:r>
            <a:endParaRPr lang="en-US" sz="1200"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cs"/>
              <a:buAutoNum type="arabic2Minus"/>
              <a:tabLst>
                <a:tab pos="914400" algn="l"/>
              </a:tabLs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الانتقال من قيادة الآخر إلى قيادة الذات.</a:t>
            </a:r>
            <a:endParaRPr lang="en-US" sz="12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236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37067" y="469837"/>
            <a:ext cx="11692465" cy="1304203"/>
          </a:xfrm>
          <a:prstGeom prst="rect">
            <a:avLst/>
          </a:prstGeom>
        </p:spPr>
        <p:txBody>
          <a:bodyPr wrap="square">
            <a:spAutoFit/>
          </a:bodyPr>
          <a:lstStyle/>
          <a:p>
            <a:pPr lvl="0" algn="just">
              <a:lnSpc>
                <a:spcPct val="150000"/>
              </a:lnSpc>
            </a:pPr>
            <a:r>
              <a:rPr lang="ar-SA"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ويرى كثير من المختصين أن الإدارة الإلكترونية امتداد لتطور الفكر الإداري وللمدارس الفكرية عبر أكثر من قرن من الزمان ابتداءً بالمدرسة الكلاسيكية المتضمنة في النموذج البيروقراطي المثالي لماكس فيبر، والإدارة العلمية لفريدك تايلور، ووظائف الإدارة لهنري </a:t>
            </a:r>
            <a:r>
              <a:rPr lang="ar-SA" dirty="0" err="1">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فايول</a:t>
            </a:r>
            <a:r>
              <a:rPr lang="ar-SA"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إلى مدرسة العلاقات الإنسانية </a:t>
            </a:r>
            <a:r>
              <a:rPr lang="ar-SA" dirty="0" err="1">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لإلتون</a:t>
            </a:r>
            <a:r>
              <a:rPr lang="ar-SA"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مايو، إلى المدخل الكمي لمدرسة النظم، ثم المدرسة </a:t>
            </a:r>
            <a:r>
              <a:rPr lang="ar-SA" dirty="0" err="1">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الموقفية</a:t>
            </a:r>
            <a:r>
              <a:rPr lang="ar-SA"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ثم المنظمة المتعلمة، وأخيراً الإدارة الإلكترونية .</a:t>
            </a:r>
            <a:endParaRPr lang="en-US" dirty="0">
              <a:solidFill>
                <a:prstClr val="black"/>
              </a:solidFill>
              <a:latin typeface="Times New Roman" panose="02020603050405020304" pitchFamily="18" charset="0"/>
              <a:ea typeface="Times New Roman" panose="02020603050405020304" pitchFamily="18" charset="0"/>
            </a:endParaRPr>
          </a:p>
        </p:txBody>
      </p:sp>
      <p:sp>
        <p:nvSpPr>
          <p:cNvPr id="5" name="مستطيل 4"/>
          <p:cNvSpPr/>
          <p:nvPr/>
        </p:nvSpPr>
        <p:spPr>
          <a:xfrm>
            <a:off x="237067" y="1774040"/>
            <a:ext cx="11692465" cy="5043688"/>
          </a:xfrm>
          <a:prstGeom prst="rect">
            <a:avLst/>
          </a:prstGeom>
        </p:spPr>
        <p:txBody>
          <a:bodyPr wrap="square">
            <a:spAutoFit/>
          </a:bodyPr>
          <a:lstStyle/>
          <a:p>
            <a:pPr algn="just">
              <a:lnSpc>
                <a:spcPct val="150000"/>
              </a:lnSpc>
            </a:pPr>
            <a:r>
              <a:rPr lang="ar-SA" b="1" dirty="0" smtClean="0">
                <a:solidFill>
                  <a:srgbClr val="0070C0"/>
                </a:solidFill>
                <a:effectLst/>
                <a:latin typeface="Times New Roman" panose="02020603050405020304" pitchFamily="18" charset="0"/>
                <a:ea typeface="Times New Roman" panose="02020603050405020304" pitchFamily="18" charset="0"/>
                <a:cs typeface="Simplified Arabic" panose="02020603050405020304" pitchFamily="18" charset="-78"/>
              </a:rPr>
              <a:t>مفهوم الإدارة الإلكترونية:</a:t>
            </a:r>
            <a:endParaRPr lang="en-US" dirty="0" smtClean="0">
              <a:solidFill>
                <a:srgbClr val="0070C0"/>
              </a:solidFill>
              <a:effectLst/>
              <a:latin typeface="Times New Roman" panose="02020603050405020304" pitchFamily="18" charset="0"/>
              <a:ea typeface="Times New Roman" panose="02020603050405020304" pitchFamily="18" charset="0"/>
            </a:endParaRPr>
          </a:p>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إن الإدارة الإلكترونية قد تبدو للبعض وكأنها جاءت مع الإنترنت الذي بدأ استخدامه التجاري وللأغراض العامة في منتصف التسعينات بعد أن استخدمت لفترة طويلة لأغراض عسكرية وأكاديمية إلا أن الأمر قد يكون كذلك على الأقل من زوايا معينة، فأتمته المكاتب وجدت منذ أكثر من عقدين من الزمن في الآلات (كالهاتف والفاكس والحفظ الآلي والميكروفيلم وغيرها) كما أن الرقابة الرقمية بالحاسوب والتصميم والتصنيع بمساعدة الحاسوب والتصنيع المتكامل بالحاسوب والمستودع وتطبيقات الذكاء الصناعي في الانتاج والخدمات، كلها نماذج لإحالة الآلة والأنظمة الآلية والحاسوبية في الإدارة محل العاملين في الأنشطة التشغيلية ومحل المديرين في التوجيهات والتعليمات الآلية استناداً إلى برمجة مسبقة.</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ويقصد بالإدارة الإلكترونية "تلك العملية الإدارية القائمة على الإفادة من الإمكانات المتميزة للإنترنت وشبكات الأعمال في التخطيط والتوجيه، والرقابة على الموارد، والقدرات الجوهرية للمنظمة والآخرين بدون حدود من أجل تحقيق أهدافها"</a:t>
            </a:r>
            <a:r>
              <a:rPr lang="ar-EG"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وتعرف الإدارة الإلكترونية بأنها "استخدام خليط من التكنولوجيا لأداء الأعمال والإسراع بهذا الأداء وإيجاد آلية متقدمة لتبادل المعلومات داخل المنظمة وبينها وبين المنظمات الأخرى</a:t>
            </a:r>
            <a:r>
              <a:rPr lang="ar-EG"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وتعرف الإدارة الإلكترونية بأنها: هي المظلة الكبيرة التي تتفرع عنها تطبيقات مختلفة مثل التجارة الإلكترونية والأعمال الإلكترونية، وكذلك الحكومة الإلكترونية والتعليم الإلكتروني، وبالتالي نجد أن الإدارة الإلكترونية أشمل وأعم.</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496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31800" y="503535"/>
            <a:ext cx="11421533" cy="888705"/>
          </a:xfrm>
          <a:prstGeom prst="rect">
            <a:avLst/>
          </a:prstGeom>
        </p:spPr>
        <p:txBody>
          <a:bodyPr wrap="square">
            <a:spAutoFit/>
          </a:bodyPr>
          <a:lstStyle/>
          <a:p>
            <a:pPr lvl="0" algn="just">
              <a:lnSpc>
                <a:spcPct val="150000"/>
              </a:lnSpc>
            </a:pPr>
            <a:r>
              <a:rPr lang="ar-EG" b="1"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وعرفت الإدارة الإلكترونية </a:t>
            </a:r>
            <a:r>
              <a:rPr lang="ar-EG" dirty="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بأنها تهيئة فرص ميسرة لتقديم الخدمات لطلابها من خلال الحاسب الآلي، وتخفيف هذه المشكلات الناجمة عن تعامل طالب الخدمة مع موظف غير معتدل المزاج.</a:t>
            </a:r>
            <a:endParaRPr lang="en-US" dirty="0">
              <a:solidFill>
                <a:prstClr val="black"/>
              </a:solidFill>
              <a:latin typeface="Times New Roman" panose="02020603050405020304" pitchFamily="18" charset="0"/>
              <a:ea typeface="Times New Roman" panose="02020603050405020304" pitchFamily="18" charset="0"/>
            </a:endParaRPr>
          </a:p>
        </p:txBody>
      </p:sp>
      <p:sp>
        <p:nvSpPr>
          <p:cNvPr id="5" name="مستطيل 4"/>
          <p:cNvSpPr/>
          <p:nvPr/>
        </p:nvSpPr>
        <p:spPr>
          <a:xfrm>
            <a:off x="524934" y="1482173"/>
            <a:ext cx="11328399" cy="3797193"/>
          </a:xfrm>
          <a:prstGeom prst="rect">
            <a:avLst/>
          </a:prstGeom>
        </p:spPr>
        <p:txBody>
          <a:bodyPr wrap="square">
            <a:spAutoFit/>
          </a:bodyPr>
          <a:lstStyle/>
          <a:p>
            <a:pPr algn="just">
              <a:lnSpc>
                <a:spcPct val="150000"/>
              </a:lnSpc>
            </a:pPr>
            <a:r>
              <a:rPr lang="ar-EG"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أما </a:t>
            </a:r>
            <a:r>
              <a:rPr lang="ar-EG" b="1" dirty="0" err="1" smtClean="0">
                <a:effectLst/>
                <a:latin typeface="Times New Roman" panose="02020603050405020304" pitchFamily="18" charset="0"/>
                <a:ea typeface="Times New Roman" panose="02020603050405020304" pitchFamily="18" charset="0"/>
                <a:cs typeface="Simplified Arabic" panose="02020603050405020304" pitchFamily="18" charset="-78"/>
              </a:rPr>
              <a:t>جوكوبس</a:t>
            </a:r>
            <a:r>
              <a:rPr lang="ar-EG"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b="1" dirty="0" smtClean="0">
                <a:effectLst/>
                <a:latin typeface="Simplified Arabic" panose="02020603050405020304" pitchFamily="18" charset="-78"/>
                <a:ea typeface="Times New Roman" panose="02020603050405020304" pitchFamily="18" charset="0"/>
              </a:rPr>
              <a:t>Jacobs</a:t>
            </a:r>
            <a:r>
              <a:rPr lang="ar-EG"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فيعرفها بأنها</a:t>
            </a: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 بمثابة مجموعة من الشركاء، أو الكيانات تتعامل بكفاية وفاعلية من خلال استخدام مجموعة أنظمة وآليات تقنية المعلومات والاتصالات فائقة ومتقدمة لأداء الأعمال بشكل منظم ودقيق.</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EG"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ويرى لام (</a:t>
            </a:r>
            <a:r>
              <a:rPr lang="en-US" b="1" dirty="0" smtClean="0">
                <a:effectLst/>
                <a:latin typeface="Simplified Arabic" panose="02020603050405020304" pitchFamily="18" charset="-78"/>
                <a:ea typeface="Times New Roman" panose="02020603050405020304" pitchFamily="18" charset="0"/>
              </a:rPr>
              <a:t>Lam</a:t>
            </a:r>
            <a:r>
              <a:rPr lang="ar-EG"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في تعريفه بأنها</a:t>
            </a: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 مجموعة من شبكات الاتصال الإلكترونية التي تنتقل فيها البيانات والوثائق من المنظمات الافتراضية إلى المنظمات التربوية.</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ويبقي القاسم المشترك بين التعاريف التي تناولت مفهوم الإدارة الإلكترونية قائماً هنا لدى هذه التعاريف في الحرص على أهمية المعلومات، والاعتماد على تقنيات الاتصال الإلكترونية، وليست الورقية، وأيضا عنصر السرعة في الإنجاز هو ما تراهن عليه إدارات التقنية.</a:t>
            </a:r>
            <a:endParaRPr lang="en-US" dirty="0" smtClean="0">
              <a:effectLst/>
              <a:latin typeface="Times New Roman" panose="02020603050405020304" pitchFamily="18" charset="0"/>
              <a:ea typeface="Times New Roman" panose="02020603050405020304" pitchFamily="18" charset="0"/>
            </a:endParaRPr>
          </a:p>
          <a:p>
            <a:pPr algn="just">
              <a:lnSpc>
                <a:spcPct val="150000"/>
              </a:lnSpc>
            </a:pPr>
            <a:r>
              <a:rPr lang="ar-SA" dirty="0" smtClean="0">
                <a:solidFill>
                  <a:srgbClr val="0070C0"/>
                </a:solidFill>
                <a:effectLst/>
                <a:latin typeface="Times New Roman" panose="02020603050405020304" pitchFamily="18" charset="0"/>
                <a:ea typeface="Times New Roman" panose="02020603050405020304" pitchFamily="18" charset="0"/>
                <a:cs typeface="Simplified Arabic" panose="02020603050405020304" pitchFamily="18" charset="-78"/>
              </a:rPr>
              <a:t>وتعرف الإدارة الالكترونية في التعليم: </a:t>
            </a:r>
            <a:r>
              <a:rPr lang="ar-SA" dirty="0" smtClean="0">
                <a:effectLst/>
                <a:latin typeface="Times New Roman" panose="02020603050405020304" pitchFamily="18" charset="0"/>
                <a:ea typeface="Times New Roman" panose="02020603050405020304" pitchFamily="18" charset="0"/>
                <a:cs typeface="Simplified Arabic" panose="02020603050405020304" pitchFamily="18" charset="-78"/>
              </a:rPr>
              <a:t>بأنها عبارة عن منظومة إلكترونية متكاملة تهدف إلى تحويل العمل الإداري التقليدي العادي من إدارة يدوية ورقية إلى إدارة باستخدام الأجهزة الإلكترونية والتكنولوجية وذلك بالاعتماد على نظم معلوماتية ومعرفية وعقلية عليا قوية تساعد في اتخاذ القرار الإداري بأسرع وقت وبأقل جهد وتكاليف.</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558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7207204" y="321790"/>
            <a:ext cx="4737195" cy="369332"/>
          </a:xfrm>
          <a:prstGeom prst="rect">
            <a:avLst/>
          </a:prstGeom>
        </p:spPr>
        <p:txBody>
          <a:bodyPr wrap="none">
            <a:spAutoFit/>
          </a:bodyPr>
          <a:lstStyle/>
          <a:p>
            <a:pPr algn="just"/>
            <a:r>
              <a:rPr lang="ar-SA" dirty="0" smtClean="0">
                <a:effectLst/>
                <a:latin typeface="Times New Roman" panose="02020603050405020304" pitchFamily="18" charset="0"/>
                <a:ea typeface="Times New Roman" panose="02020603050405020304" pitchFamily="18" charset="0"/>
                <a:cs typeface="Simplified Arabic" panose="02020603050405020304" pitchFamily="18" charset="-78"/>
              </a:rPr>
              <a:t>ويبين جدول (1) مقارنة بين الإدارة التقليدية والإدارة الإلكترونية:</a:t>
            </a:r>
            <a:endParaRPr lang="en-US" dirty="0">
              <a:effectLst/>
              <a:latin typeface="Times New Roman" panose="02020603050405020304" pitchFamily="18" charset="0"/>
              <a:ea typeface="Times New Roman" panose="02020603050405020304" pitchFamily="18" charset="0"/>
            </a:endParaRPr>
          </a:p>
        </p:txBody>
      </p:sp>
      <p:graphicFrame>
        <p:nvGraphicFramePr>
          <p:cNvPr id="10" name="جدول 9"/>
          <p:cNvGraphicFramePr>
            <a:graphicFrameLocks noGrp="1"/>
          </p:cNvGraphicFramePr>
          <p:nvPr>
            <p:extLst>
              <p:ext uri="{D42A27DB-BD31-4B8C-83A1-F6EECF244321}">
                <p14:modId xmlns:p14="http://schemas.microsoft.com/office/powerpoint/2010/main" val="2003799820"/>
              </p:ext>
            </p:extLst>
          </p:nvPr>
        </p:nvGraphicFramePr>
        <p:xfrm>
          <a:off x="677333" y="769186"/>
          <a:ext cx="10430934" cy="3728974"/>
        </p:xfrm>
        <a:graphic>
          <a:graphicData uri="http://schemas.openxmlformats.org/drawingml/2006/table">
            <a:tbl>
              <a:tblPr rtl="1" firstRow="1" firstCol="1" lastRow="1" lastCol="1" bandRow="1" bandCol="1"/>
              <a:tblGrid>
                <a:gridCol w="628539"/>
                <a:gridCol w="2898203"/>
                <a:gridCol w="3683606"/>
                <a:gridCol w="3220586"/>
              </a:tblGrid>
              <a:tr h="0">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م</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وجه المقارنة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الإدارة التقليدية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الإدارة الإلكترونية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717550">
                <a:tc>
                  <a:txBody>
                    <a:bodyPr/>
                    <a:lstStyle/>
                    <a:p>
                      <a:pPr algn="ctr" rtl="1">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الوسائل المستخدمة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الاتصالات المباشرة، والمراسلات الورقية.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شبكات </a:t>
                      </a:r>
                      <a:r>
                        <a:rPr lang="ar-SA" sz="1600" dirty="0" err="1">
                          <a:effectLst/>
                          <a:latin typeface="Times New Roman" panose="02020603050405020304" pitchFamily="18" charset="0"/>
                          <a:ea typeface="Times New Roman" panose="02020603050405020304" pitchFamily="18" charset="0"/>
                          <a:cs typeface="Simplified Arabic" panose="02020603050405020304" pitchFamily="18" charset="-78"/>
                        </a:rPr>
                        <a:t>الإتصال</a:t>
                      </a: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 الإلكترونية.</a:t>
                      </a:r>
                      <a:b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b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2</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الوثائق المستخدمة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ورقية.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إلكترونية.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3</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مدى الاعتماد على الإمكانات المادية والبشرية.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تعتمد على استغلال أمثل للإمكانيات المادية والبشرية في تحقيق الأهداف.</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استخدام التكنولوجيا في تحقيق الأهداف.</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4</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التفاعل</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تحتاج إلى وقت أطول حتى يتم التفاعل بالشكل المرجو من أجل تحقيق الهدف</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إرسال الرسالة إلى عدد لا نهائي في الوقت ذاته.</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5</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التكلفة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مكلفة على المدى البعيد.</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اقتصادية على المدى البعيد.</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6</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الوصول للبيانات</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صعوبة الوصول بسبب التسلسل البيروقراطي وكثرة المستندات الورقية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وثوقية عالية بسبب توافر نظم الحماية للبيانات.</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7</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err="1">
                          <a:effectLst/>
                          <a:latin typeface="Times New Roman" panose="02020603050405020304" pitchFamily="18" charset="0"/>
                          <a:ea typeface="Times New Roman" panose="02020603050405020304" pitchFamily="18" charset="0"/>
                          <a:cs typeface="Simplified Arabic" panose="02020603050405020304" pitchFamily="18" charset="-78"/>
                        </a:rPr>
                        <a:t>الوثوقية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أقل وثوقية بسبب ندرة توافر نظم حماية للبيانات</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وثوقية عالية بسبب توافر نظم الحماية للبيانات.</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8</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الجودة</a:t>
                      </a:r>
                      <a:endParaRPr lang="en-US" sz="16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a:effectLst/>
                          <a:latin typeface="Times New Roman" panose="02020603050405020304" pitchFamily="18" charset="0"/>
                          <a:ea typeface="Times New Roman" panose="02020603050405020304" pitchFamily="18" charset="0"/>
                          <a:cs typeface="Simplified Arabic" panose="02020603050405020304" pitchFamily="18" charset="-78"/>
                        </a:rPr>
                        <a:t>جودة أقل</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600" dirty="0">
                          <a:effectLst/>
                          <a:latin typeface="Times New Roman" panose="02020603050405020304" pitchFamily="18" charset="0"/>
                          <a:ea typeface="Times New Roman" panose="02020603050405020304" pitchFamily="18" charset="0"/>
                          <a:cs typeface="Simplified Arabic" panose="02020603050405020304" pitchFamily="18" charset="-78"/>
                        </a:rPr>
                        <a:t>جودة عالية جداً.</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مستطيل 10"/>
          <p:cNvSpPr/>
          <p:nvPr/>
        </p:nvSpPr>
        <p:spPr>
          <a:xfrm>
            <a:off x="304799" y="4542414"/>
            <a:ext cx="11523133" cy="2135200"/>
          </a:xfrm>
          <a:prstGeom prst="rect">
            <a:avLst/>
          </a:prstGeom>
        </p:spPr>
        <p:txBody>
          <a:bodyPr wrap="square">
            <a:spAutoFit/>
          </a:bodyPr>
          <a:lstStyle/>
          <a:p>
            <a:pPr algn="just">
              <a:lnSpc>
                <a:spcPct val="150000"/>
              </a:lnSpc>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من خلال جدول</a:t>
            </a:r>
            <a:r>
              <a:rPr lang="ar-SA" dirty="0" smtClean="0">
                <a:effectLst/>
                <a:latin typeface="Times New Roman" panose="02020603050405020304" pitchFamily="18" charset="0"/>
                <a:ea typeface="Times New Roman" panose="02020603050405020304" pitchFamily="18" charset="0"/>
                <a:cs typeface="Simplified Arabic" panose="02020603050405020304" pitchFamily="18" charset="-78"/>
              </a:rPr>
              <a:t>(1)</a:t>
            </a: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 يتبين أن النظرة العميقة لتحول الإدارات التقليدية إلى إدارات إلكترونية تكشف عن أنها نقلة نوعية في أساليب العمل، والتنظيم الإداري، وتطوير التشريعات، وتنمية الموارد البشرية بما ينعكس إيجابا على الصورة الكلية للإدارة في المؤسسات التعليمية، بمعنى أنها تتغلب على مشكلات الروتين والتخلف الإداري وغيرها من السلبيات التي تعانيها كثير من الإدارات التقليدية، وتبقي تجربة الإدارة الإلكترونية قفزة نوعية، وانتفاضة على المفاهيم والنظريات والأساليب التقليدية التي تركت إدارات الماضي أسيرة الروتين المفرط والتسلط وبطء الإجراءات، ومركزية القرارات والوقت الضائع في انتظار اللجان وغيرها من أعراض البيروقراطية التي استفحلت في جسد الإدارات التقليدية.</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213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0200" y="170289"/>
            <a:ext cx="11667065" cy="6290183"/>
          </a:xfrm>
          <a:prstGeom prst="rect">
            <a:avLst/>
          </a:prstGeom>
        </p:spPr>
        <p:txBody>
          <a:bodyPr wrap="square">
            <a:spAutoFit/>
          </a:bodyPr>
          <a:lstStyle/>
          <a:p>
            <a:pPr algn="just">
              <a:lnSpc>
                <a:spcPct val="150000"/>
              </a:lnSpc>
            </a:pPr>
            <a:r>
              <a:rPr lang="ar-EG" b="1" dirty="0" smtClean="0">
                <a:solidFill>
                  <a:srgbClr val="0070C0"/>
                </a:solidFill>
                <a:effectLst/>
                <a:latin typeface="Times New Roman" panose="02020603050405020304" pitchFamily="18" charset="0"/>
                <a:ea typeface="Times New Roman" panose="02020603050405020304" pitchFamily="18" charset="0"/>
                <a:cs typeface="Simplified Arabic" panose="02020603050405020304" pitchFamily="18" charset="-78"/>
              </a:rPr>
              <a:t>أهمية الإدارة الإلكترونية:</a:t>
            </a:r>
            <a:endParaRPr lang="en-US" dirty="0" smtClean="0">
              <a:solidFill>
                <a:srgbClr val="0070C0"/>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تهيئة فرص ميسرة لتقديم الخدمات للطلاب من خلال الحاسب الآلي.</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تقليل كلفة التعليم وزيادة عوائده، حيث تعد عملية تطبيق الإدارة الإلكترونية استثماراً مميزاً في التعليم، فهي تساهم في خفض تكلفة التعليم ، وتتيح خيارات واسعة أمام المتعلمين من خلال تطبيق مبدأ التعلم في أي وقت، حيث تخفف قيود الوقت في الدراسة وتسهيل عملية التواصل الجيد بين الطالب والمؤسسة التعليمية، وتتيح كذلك فرص تحقيق التوعية الذاتية للمتعلم، وزيادة وعيه بأساليب  التقويم الذاتي المستمر.</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توسيع فرص المشاركة في التعليم من خلال أجهزة الكمبيوتر المنزلية بدلاً من الذهاب إلى المؤسسات التعليمية، وما يكتنف ذلك من صعوبات ومعوقات قد تدفع أولياء الأمور وغيرهم من المهتمين بقضايا التعليم إلى الإحجام عن المشاركة الفعالة في برامج الإصلاح والتطوير المختلفة.</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زيادة سعة وقدرة الحكومة من خلال السماح للمؤسسات التعليمية وقطاعاتها المختلفة المشاركة من خلال الإنترنت بالبيانات والمعلومات وإمكانية الاستفادة منها، بالإضافة إلى المهارات الواسعة، مما يزيد من احتمالات أكبر لحل المشاكل وسرعة ومتابعة أفضل، وإجراءات أقل في عملية اتخاذ القرار، بالإضافة إلى تنوع الخبرات والمعارف.</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تحسين جودة صنع القرار، وذلك من خلال التفاعل والاتصال ما بين الحكومة والمؤسسة التعليمية والمستفيدين والمشاركة الأوسع، مما يعطي ثقة أكبر بالحكومة ويحسن العلاقات بين جميع الأطراف.</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تعزيز استخدام التكنولوجيا في المؤسسات التعليمية حيث أن الإدارة الإلكترونية تعزز إمكانية استخدام التكنولوجيا من قبل الأفراد ونقلها، مما يعطي قدرة أكبر على التفاعل مع التقنيات الحديثة والتكنولوجية.</a:t>
            </a:r>
            <a:endParaRPr lang="en-US" dirty="0" smtClean="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tabLst>
                <a:tab pos="914400" algn="l"/>
              </a:tabLst>
            </a:pPr>
            <a:r>
              <a:rPr lang="ar-EG" dirty="0" smtClean="0">
                <a:effectLst/>
                <a:latin typeface="Times New Roman" panose="02020603050405020304" pitchFamily="18" charset="0"/>
                <a:ea typeface="Times New Roman" panose="02020603050405020304" pitchFamily="18" charset="0"/>
                <a:cs typeface="Simplified Arabic" panose="02020603050405020304" pitchFamily="18" charset="-78"/>
              </a:rPr>
              <a:t>غياب المستندات الورقية للخدمات الإلكترونية، حيث يتم ملء النماذج الخاصة بالقبول ودفع الرسوم واستلام الموافقات دون تبادل مستندات ورقية.</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59234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4672</TotalTime>
  <Words>1225</Words>
  <Application>Microsoft Office PowerPoint</Application>
  <PresentationFormat>ملء الشاشة</PresentationFormat>
  <Paragraphs>80</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Calibri Light</vt:lpstr>
      <vt:lpstr>Simplified Arabic</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3</cp:revision>
  <dcterms:created xsi:type="dcterms:W3CDTF">2019-01-04T16:52:40Z</dcterms:created>
  <dcterms:modified xsi:type="dcterms:W3CDTF">2019-01-07T22:44:40Z</dcterms:modified>
</cp:coreProperties>
</file>